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58" r:id="rId4"/>
    <p:sldId id="259" r:id="rId5"/>
    <p:sldId id="279" r:id="rId6"/>
    <p:sldId id="270" r:id="rId7"/>
    <p:sldId id="276" r:id="rId8"/>
    <p:sldId id="257" r:id="rId9"/>
    <p:sldId id="290" r:id="rId10"/>
    <p:sldId id="262" r:id="rId11"/>
    <p:sldId id="282" r:id="rId12"/>
    <p:sldId id="283" r:id="rId13"/>
    <p:sldId id="284" r:id="rId14"/>
    <p:sldId id="264" r:id="rId15"/>
    <p:sldId id="316" r:id="rId16"/>
    <p:sldId id="280" r:id="rId17"/>
    <p:sldId id="271" r:id="rId18"/>
    <p:sldId id="311" r:id="rId19"/>
    <p:sldId id="266" r:id="rId20"/>
    <p:sldId id="281" r:id="rId21"/>
    <p:sldId id="313" r:id="rId22"/>
    <p:sldId id="273" r:id="rId23"/>
    <p:sldId id="312" r:id="rId24"/>
    <p:sldId id="315" r:id="rId25"/>
    <p:sldId id="277" r:id="rId26"/>
    <p:sldId id="304" r:id="rId27"/>
    <p:sldId id="294" r:id="rId28"/>
    <p:sldId id="293" r:id="rId29"/>
    <p:sldId id="291" r:id="rId30"/>
    <p:sldId id="310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00"/>
    <a:srgbClr val="008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0052" autoAdjust="0"/>
  </p:normalViewPr>
  <p:slideViewPr>
    <p:cSldViewPr>
      <p:cViewPr varScale="1">
        <p:scale>
          <a:sx n="75" d="100"/>
          <a:sy n="75" d="100"/>
        </p:scale>
        <p:origin x="95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l" defTabSz="91281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l" defTabSz="91281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 smtClean="0"/>
            </a:lvl1pPr>
          </a:lstStyle>
          <a:p>
            <a:pPr>
              <a:defRPr/>
            </a:pPr>
            <a:fld id="{621EBC67-FB92-48FC-8D11-93CD0E771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5" tIns="44787" rIns="89575" bIns="44787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5" tIns="44787" rIns="89575" bIns="44787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5" tIns="44787" rIns="89575" bIns="44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5" tIns="44787" rIns="89575" bIns="44787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75" tIns="44787" rIns="89575" bIns="44787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 smtClean="0"/>
            </a:lvl1pPr>
          </a:lstStyle>
          <a:p>
            <a:pPr>
              <a:defRPr/>
            </a:pPr>
            <a:fld id="{CDC6C650-4553-41FC-A87D-ED2595B61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89E06D-4DB2-439D-9C89-7681AB636A1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C78A28-BFF4-4CF1-95A4-FF954F3E9E62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343FAF-3A2C-4EF5-85A0-D491EA63AC23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694952-D2DD-4A9A-826F-23B8F91F46C7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BCEB3B-4249-4F6B-94EC-DCDFB9E58339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88AD3C-AA14-4BA8-A009-E8AFA6EAB4FC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Catalog items unchanged for 2006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39DDE5-2E53-4DC3-855C-C55AD80031FB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0B4988-D6AA-4163-8B6F-9F584EC85A6F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BBC448-F5BB-4366-96C7-0698E83792A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121E54-B9CB-4DDC-B00D-D24548A3EF6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8C22AB-C85E-459C-A149-FF9B0159B30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B544D7-6F35-45B1-9EDE-3470564B9C8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DEE346-57F4-49E3-893C-3D33760E3DE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B9556E-3695-4909-8EFD-EA1AC22F5B88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A04AE88-59F2-48FF-A307-E43C182FC50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14E5FE-9B87-4873-8F20-CE06C9972695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86190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2709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773577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359927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97055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844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392386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25017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8556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2624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2124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164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auto">
          <a:xfrm>
            <a:off x="0" y="0"/>
            <a:ext cx="2590800" cy="6858000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pic>
        <p:nvPicPr>
          <p:cNvPr id="1027" name="Picture 1027" descr="runfox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943600"/>
            <a:ext cx="2005013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/>
              <a:t>Winnefox Library System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/>
              <a:t>Trustee Orientation</a:t>
            </a:r>
          </a:p>
          <a:p>
            <a:pPr eaLnBrk="1" hangingPunct="1"/>
            <a:r>
              <a:rPr lang="en-US" altLang="en-US" sz="4800" b="1" dirty="0"/>
              <a:t>2018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– Four Main </a:t>
            </a:r>
            <a:br>
              <a:rPr lang="en-US" altLang="en-US"/>
            </a:br>
            <a:r>
              <a:rPr lang="en-US" altLang="en-US"/>
              <a:t>Service/Funding Programs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Winnefox (WLS) Service Programs</a:t>
            </a:r>
          </a:p>
          <a:p>
            <a:pPr lvl="1" eaLnBrk="1" hangingPunct="1"/>
            <a:r>
              <a:rPr lang="en-US" altLang="en-US" dirty="0"/>
              <a:t>Some state-mandated, some not</a:t>
            </a:r>
          </a:p>
          <a:p>
            <a:pPr eaLnBrk="1" hangingPunct="1"/>
            <a:r>
              <a:rPr lang="en-US" altLang="en-US" dirty="0"/>
              <a:t>County Planning</a:t>
            </a:r>
          </a:p>
          <a:p>
            <a:pPr eaLnBrk="1" hangingPunct="1"/>
            <a:r>
              <a:rPr lang="en-US" altLang="en-US" dirty="0"/>
              <a:t>Winnefox Technology Services and Winnefox Automated Library Services (WALS)</a:t>
            </a:r>
          </a:p>
          <a:p>
            <a:pPr eaLnBrk="1" hangingPunct="1"/>
            <a:r>
              <a:rPr lang="en-US" altLang="en-US" dirty="0"/>
              <a:t>Winnefox Cooperative Technical Services (WCTS)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Service Programs</a:t>
            </a:r>
            <a:br>
              <a:rPr lang="en-US" altLang="en-US"/>
            </a:br>
            <a:r>
              <a:rPr lang="en-US" altLang="en-US"/>
              <a:t>Mandated Services –43.24(2)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Technology and resource sharing planning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Referral or routing of reference and interlibrary loan requests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Electronic delivery of information and physical delivery of library materials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Training for member library staff and trustees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Professional consultant services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Support for library service to users with special needs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Service Programs</a:t>
            </a:r>
            <a:br>
              <a:rPr lang="en-US" altLang="en-US"/>
            </a:br>
            <a:r>
              <a:rPr lang="en-US" altLang="en-US"/>
              <a:t>Mandated Services –43.24(2)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/>
              <a:t>Backup reference, information, and interlibrary loan services from the system resource library </a:t>
            </a:r>
          </a:p>
          <a:p>
            <a:pPr eaLnBrk="1" hangingPunct="1"/>
            <a:r>
              <a:rPr lang="en-US" altLang="en-US" sz="2800"/>
              <a:t>Planning with other types of libraries in the system area </a:t>
            </a:r>
          </a:p>
          <a:p>
            <a:pPr eaLnBrk="1" hangingPunct="1"/>
            <a:r>
              <a:rPr lang="en-US" altLang="en-US" sz="2800"/>
              <a:t>Service agreements with adjacent library systems </a:t>
            </a:r>
          </a:p>
          <a:p>
            <a:pPr eaLnBrk="1" hangingPunct="1"/>
            <a:r>
              <a:rPr lang="en-US" altLang="en-US" sz="2800"/>
              <a:t>Agreements with each member library that require those libraries to serve all residents of the system area on the same basis as local residents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Service Programs</a:t>
            </a:r>
            <a:br>
              <a:rPr lang="en-US" altLang="en-US"/>
            </a:br>
            <a:r>
              <a:rPr lang="en-US" altLang="en-US"/>
              <a:t>Non-Mandated Services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05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/>
              <a:t>PC support and repair</a:t>
            </a:r>
          </a:p>
          <a:p>
            <a:pPr eaLnBrk="1" hangingPunct="1"/>
            <a:r>
              <a:rPr lang="en-US" altLang="en-US" sz="2800"/>
              <a:t>Web design &amp; hosting</a:t>
            </a:r>
          </a:p>
          <a:p>
            <a:pPr eaLnBrk="1" hangingPunct="1"/>
            <a:r>
              <a:rPr lang="en-US" altLang="en-US" sz="2800"/>
              <a:t>Summer program support</a:t>
            </a:r>
          </a:p>
          <a:p>
            <a:pPr eaLnBrk="1" hangingPunct="1"/>
            <a:r>
              <a:rPr lang="en-US" altLang="en-US" sz="2800"/>
              <a:t>Local database design and hosting</a:t>
            </a:r>
          </a:p>
          <a:p>
            <a:pPr lvl="1" eaLnBrk="1" hangingPunct="1"/>
            <a:r>
              <a:rPr lang="en-US" altLang="en-US" sz="2400"/>
              <a:t>Local history and genealogy, Summer program, Volunteers</a:t>
            </a:r>
          </a:p>
          <a:p>
            <a:pPr eaLnBrk="1" hangingPunct="1"/>
            <a:r>
              <a:rPr lang="en-US" altLang="en-US" sz="2800"/>
              <a:t>Support for grant-writing through CESA 6</a:t>
            </a:r>
          </a:p>
          <a:p>
            <a:pPr eaLnBrk="1" hangingPunct="1"/>
            <a:r>
              <a:rPr lang="en-US" altLang="en-US" sz="2800"/>
              <a:t>Printing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Winnefox Service Programs </a:t>
            </a:r>
            <a:r>
              <a:rPr lang="en-US" altLang="en-US" dirty="0">
                <a:solidFill>
                  <a:schemeClr val="tx1"/>
                </a:solidFill>
              </a:rPr>
              <a:t>– $885,885</a:t>
            </a:r>
            <a:r>
              <a:rPr lang="en-US" altLang="en-US" dirty="0"/>
              <a:t> State Aids in 2018	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Administrative Services (Mark Arend, Julie </a:t>
            </a:r>
            <a:r>
              <a:rPr lang="en-US" altLang="en-US" sz="2400" dirty="0" err="1"/>
              <a:t>Schmude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Interlibrary Loan (Michelle Rosenberg)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Delivery (Julie Schmude)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Printing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Continuing Education/Training (Joy Schwarz)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Consulting (Jeff Gilderson-Duwe, Mark Arend)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6696-A7B9-433E-8036-9F006EB0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Project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282C2-C8C2-47C9-BE3E-88489F25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Workforce development, Lifelong learning, Broadband access</a:t>
            </a:r>
          </a:p>
          <a:p>
            <a:pPr lvl="1"/>
            <a:r>
              <a:rPr lang="en-US" dirty="0"/>
              <a:t>$29,504 in 2018 for Gale Courses</a:t>
            </a:r>
          </a:p>
          <a:p>
            <a:pPr lvl="1"/>
            <a:r>
              <a:rPr lang="en-US" dirty="0"/>
              <a:t>$59,007 in 2019</a:t>
            </a:r>
          </a:p>
        </p:txBody>
      </p:sp>
    </p:spTree>
    <p:extLst>
      <p:ext uri="{BB962C8B-B14F-4D97-AF65-F5344CB8AC3E}">
        <p14:creationId xmlns:p14="http://schemas.microsoft.com/office/powerpoint/2010/main" val="373253660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Winnefox Service Programs—Overdrive</a:t>
            </a:r>
            <a:endParaRPr lang="en-US" altLang="en-US" sz="32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dirty="0"/>
              <a:t>eBooks, Digital Audiobooks, Video, &amp; Music</a:t>
            </a:r>
          </a:p>
          <a:p>
            <a:pPr lvl="1" eaLnBrk="1" hangingPunct="1"/>
            <a:r>
              <a:rPr lang="en-US" altLang="en-US" sz="2400" dirty="0"/>
              <a:t>Statewide collection </a:t>
            </a:r>
          </a:p>
          <a:p>
            <a:pPr lvl="1" eaLnBrk="1" hangingPunct="1"/>
            <a:r>
              <a:rPr lang="en-US" altLang="en-US" sz="2400" dirty="0"/>
              <a:t>Winnefox collection</a:t>
            </a:r>
          </a:p>
          <a:p>
            <a:r>
              <a:rPr lang="en-US" altLang="en-US" sz="2800" dirty="0"/>
              <a:t>Use continues to increase every year</a:t>
            </a:r>
          </a:p>
          <a:p>
            <a:r>
              <a:rPr lang="en-US" altLang="en-US" sz="2800" dirty="0"/>
              <a:t>Have begun to factor use of digital materials into county plans and reimbursement requests</a:t>
            </a:r>
          </a:p>
          <a:p>
            <a:pPr lvl="1"/>
            <a:endParaRPr lang="en-US" altLang="en-US" dirty="0"/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County Planning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County Librarian Advisory Committees (LAC)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County library funding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Billing for adjacent county billing (Act 420)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Past agreements have included funding for automation matching grants, building costs, &amp; special collection development.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1CF9-6695-42D7-842D-C8DCFCE5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210940-348A-408E-8EC2-BFCFB9A9F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67" y="-92742"/>
            <a:ext cx="7962833" cy="6036342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326CE27-554B-48BE-90F0-4F56FB78C505}"/>
              </a:ext>
            </a:extLst>
          </p:cNvPr>
          <p:cNvSpPr/>
          <p:nvPr/>
        </p:nvSpPr>
        <p:spPr bwMode="auto">
          <a:xfrm>
            <a:off x="4191000" y="685800"/>
            <a:ext cx="4724400" cy="5943600"/>
          </a:xfrm>
          <a:prstGeom prst="ellipse">
            <a:avLst/>
          </a:prstGeom>
          <a:noFill/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9264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Technology Services</a:t>
            </a:r>
            <a:endParaRPr lang="en-US" altLang="en-US" sz="32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700" dirty="0"/>
              <a:t>Winnefox Technology Executive Council (WTEC)– Member Directors</a:t>
            </a:r>
          </a:p>
          <a:p>
            <a:pPr eaLnBrk="1" hangingPunct="1"/>
            <a:r>
              <a:rPr lang="en-US" altLang="en-US" sz="2700" dirty="0"/>
              <a:t>PC Support Services  </a:t>
            </a:r>
          </a:p>
          <a:p>
            <a:pPr eaLnBrk="1" hangingPunct="1"/>
            <a:r>
              <a:rPr lang="en-US" altLang="en-US" sz="2700" dirty="0"/>
              <a:t>Online Database Support</a:t>
            </a:r>
          </a:p>
          <a:p>
            <a:pPr lvl="1" eaLnBrk="1" hangingPunct="1"/>
            <a:r>
              <a:rPr lang="en-US" altLang="en-US" sz="2300" dirty="0"/>
              <a:t>Both purchased and locally-created databases</a:t>
            </a:r>
          </a:p>
          <a:p>
            <a:pPr eaLnBrk="1" hangingPunct="1"/>
            <a:r>
              <a:rPr lang="en-US" altLang="en-US" sz="2700" dirty="0"/>
              <a:t>Website Hosting and Development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2700" dirty="0"/>
              <a:t>Training/Consultation</a:t>
            </a:r>
          </a:p>
          <a:p>
            <a:pPr eaLnBrk="1" hangingPunct="1"/>
            <a:r>
              <a:rPr lang="en-US" altLang="en-US" sz="2700" dirty="0"/>
              <a:t>Four physical servers configured as about 20 virtual servers– NT; </a:t>
            </a:r>
            <a:r>
              <a:rPr lang="en-US" altLang="en-US" sz="2700" dirty="0" err="1"/>
              <a:t>Win2000</a:t>
            </a:r>
            <a:r>
              <a:rPr lang="en-US" altLang="en-US" sz="2700" dirty="0"/>
              <a:t>; Sun; Linux;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99282"/>
            <a:ext cx="5638800" cy="6230874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04800"/>
            <a:ext cx="7162800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	16 Public Library Systems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Winnefox Technology Services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62113"/>
            <a:ext cx="8229600" cy="498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dirty="0"/>
              <a:t>Winnefox Automated Library Services (WALS)</a:t>
            </a:r>
          </a:p>
          <a:p>
            <a:pPr lvl="1" eaLnBrk="1" hangingPunct="1"/>
            <a:r>
              <a:rPr lang="en-US" altLang="en-US" dirty="0"/>
              <a:t>2018 Budget = $854,229</a:t>
            </a:r>
          </a:p>
          <a:p>
            <a:pPr lvl="2" eaLnBrk="1" hangingPunct="1"/>
            <a:r>
              <a:rPr lang="en-US" altLang="en-US" sz="2800" dirty="0"/>
              <a:t>Shared Winnefox &amp; member library support</a:t>
            </a:r>
          </a:p>
          <a:p>
            <a:pPr lvl="1" eaLnBrk="1" hangingPunct="1"/>
            <a:r>
              <a:rPr lang="en-US" altLang="en-US" dirty="0"/>
              <a:t>Shared catalog/circulation system/patron database</a:t>
            </a:r>
          </a:p>
          <a:p>
            <a:pPr lvl="2" eaLnBrk="1" hangingPunct="1"/>
            <a:r>
              <a:rPr lang="en-US" altLang="en-US" sz="2800" dirty="0"/>
              <a:t>29 libraries (all except Fond du Lac PL)</a:t>
            </a:r>
          </a:p>
          <a:p>
            <a:pPr lvl="1" eaLnBrk="1" hangingPunct="1"/>
            <a:r>
              <a:rPr lang="en-US" altLang="en-US" dirty="0"/>
              <a:t>Online Catalog</a:t>
            </a:r>
          </a:p>
          <a:p>
            <a:pPr lvl="1" eaLnBrk="1" hangingPunct="1"/>
            <a:r>
              <a:rPr lang="en-US" altLang="en-US" dirty="0"/>
              <a:t>Network Management</a:t>
            </a:r>
          </a:p>
          <a:p>
            <a:pPr lvl="1" eaLnBrk="1" hangingPunct="1"/>
            <a:r>
              <a:rPr lang="en-US" altLang="en-US" dirty="0"/>
              <a:t>Email support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1CF9-6695-42D7-842D-C8DCFCE5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210940-348A-408E-8EC2-BFCFB9A9F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67" y="-92742"/>
            <a:ext cx="7962833" cy="6036342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326CE27-554B-48BE-90F0-4F56FB78C505}"/>
              </a:ext>
            </a:extLst>
          </p:cNvPr>
          <p:cNvSpPr/>
          <p:nvPr/>
        </p:nvSpPr>
        <p:spPr bwMode="auto">
          <a:xfrm>
            <a:off x="304800" y="1243781"/>
            <a:ext cx="2895600" cy="4699819"/>
          </a:xfrm>
          <a:prstGeom prst="ellipse">
            <a:avLst/>
          </a:prstGeom>
          <a:noFill/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4599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Winnefox Cooperative Technical Services (WCTS)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/>
              <a:t>Located in the Berlin Public Library since 1963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/>
              <a:t>Cindy Wallace (WCTS Program Coordinator)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/>
              <a:t>Funded by Waushara, Green Lake and Marquette counties for the benefit of libraries in those counties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$180,659 in 2018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/>
              <a:t>Cooperative selection &amp; purchase of materials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/>
              <a:t>Centralized cataloging &amp; processing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/>
              <a:t>Coordinate rotating collections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Audiobook &amp; Large Print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/>
              <a:t>Library Workdays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1CF9-6695-42D7-842D-C8DCFCE5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210940-348A-408E-8EC2-BFCFB9A9F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67" y="-92742"/>
            <a:ext cx="7962833" cy="6036342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FF5FA6C-8DCB-41FB-A2D5-6EAE72FF42CA}"/>
              </a:ext>
            </a:extLst>
          </p:cNvPr>
          <p:cNvSpPr/>
          <p:nvPr/>
        </p:nvSpPr>
        <p:spPr bwMode="auto">
          <a:xfrm>
            <a:off x="2895600" y="1143000"/>
            <a:ext cx="1676400" cy="4800600"/>
          </a:xfrm>
          <a:prstGeom prst="ellipse">
            <a:avLst/>
          </a:prstGeom>
          <a:noFill/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2378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1CF9-6695-42D7-842D-C8DCFCE5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210940-348A-408E-8EC2-BFCFB9A9F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67" y="-92742"/>
            <a:ext cx="7962833" cy="6036342"/>
          </a:xfrm>
        </p:spPr>
      </p:pic>
    </p:spTree>
    <p:extLst>
      <p:ext uri="{BB962C8B-B14F-4D97-AF65-F5344CB8AC3E}">
        <p14:creationId xmlns:p14="http://schemas.microsoft.com/office/powerpoint/2010/main" val="33788681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Trustee Manual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076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Serves as a resource tool.</a:t>
            </a:r>
          </a:p>
          <a:p>
            <a:pPr eaLnBrk="1" hangingPunct="1"/>
            <a:r>
              <a:rPr lang="en-US" altLang="en-US" dirty="0"/>
              <a:t>Paper copy?</a:t>
            </a:r>
          </a:p>
          <a:p>
            <a:pPr eaLnBrk="1" hangingPunct="1"/>
            <a:r>
              <a:rPr lang="en-US" altLang="en-US" dirty="0"/>
              <a:t>Online version: </a:t>
            </a:r>
            <a:r>
              <a:rPr lang="en-US" altLang="en-US" u="sng" dirty="0">
                <a:solidFill>
                  <a:schemeClr val="accent2"/>
                </a:solidFill>
              </a:rPr>
              <a:t>http://www.winnefox.org/trustees/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14400"/>
            <a:ext cx="8800152" cy="4191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http://extranet.winnefox.org/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61" y="1676400"/>
            <a:ext cx="9184087" cy="419258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1600" y="1037896"/>
            <a:ext cx="10368116" cy="467886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14400" y="381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http://winnefox.org/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New Directions for System Services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Talks with Outagamie-Waupaca Library System</a:t>
            </a:r>
          </a:p>
          <a:p>
            <a:pPr eaLnBrk="1" hangingPunct="1"/>
            <a:r>
              <a:rPr lang="en-US" altLang="en-US" dirty="0"/>
              <a:t>Continuing Education agreement with three other systems</a:t>
            </a:r>
          </a:p>
          <a:p>
            <a:pPr eaLnBrk="1" hangingPunct="1"/>
            <a:r>
              <a:rPr lang="en-US" altLang="en-US" dirty="0"/>
              <a:t>Public Library System Redesign project (PLSR) </a:t>
            </a:r>
          </a:p>
          <a:p>
            <a:pPr lvl="1" eaLnBrk="1" hangingPunct="1"/>
            <a:r>
              <a:rPr lang="en-US" altLang="en-US" sz="2000" u="sng" dirty="0">
                <a:solidFill>
                  <a:schemeClr val="accent2"/>
                </a:solidFill>
              </a:rPr>
              <a:t>http://www.plsr.info/</a:t>
            </a:r>
          </a:p>
          <a:p>
            <a:pPr lvl="1" eaLnBrk="1" hangingPunct="1"/>
            <a:r>
              <a:rPr lang="en-US" altLang="en-US" sz="2000" u="sng" dirty="0">
                <a:solidFill>
                  <a:schemeClr val="accent2"/>
                </a:solidFill>
              </a:rPr>
              <a:t>http://dpi.wi.gov/pld/boards-directors/system-redesign   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History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8486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1963— </a:t>
            </a:r>
            <a:r>
              <a:rPr lang="en-US" altLang="en-US" sz="2400" dirty="0" err="1"/>
              <a:t>WGLC</a:t>
            </a:r>
            <a:r>
              <a:rPr lang="en-US" altLang="en-US" sz="2400" dirty="0"/>
              <a:t> (Waushara-Green Lake Cooperative)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Cooperative services demonstration funded by a Federal Library Services Act (</a:t>
            </a:r>
            <a:r>
              <a:rPr lang="en-US" altLang="en-US" sz="2000" dirty="0" err="1"/>
              <a:t>LSA</a:t>
            </a:r>
            <a:r>
              <a:rPr lang="en-US" altLang="en-US" sz="2000" dirty="0"/>
              <a:t>) grant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County funded thereafter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1971— Wisconsin Public Library System Law passed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1976— Winnefox established (Green Lake, Waushara, Winnebago counties)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1978— Marquette County joined Winnefox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1990—</a:t>
            </a:r>
            <a:r>
              <a:rPr lang="en-US" altLang="en-US" sz="2400" dirty="0" err="1"/>
              <a:t>WGLC</a:t>
            </a:r>
            <a:r>
              <a:rPr lang="en-US" altLang="en-US" sz="2400" dirty="0"/>
              <a:t> became a Winnefox subprogram (as WCTS)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2000— Fond du Lac County joined Winnefox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913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Library System</a:t>
            </a:r>
          </a:p>
        </p:txBody>
      </p:sp>
      <p:pic>
        <p:nvPicPr>
          <p:cNvPr id="12291" name="Picture 5" descr="wlsmap2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371600"/>
            <a:ext cx="63246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Library System</a:t>
            </a:r>
          </a:p>
        </p:txBody>
      </p:sp>
      <p:pic>
        <p:nvPicPr>
          <p:cNvPr id="14339" name="Picture 5" descr="Map of the members of the Winnefox Library 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44613"/>
            <a:ext cx="75438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Mission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Promote the development of strong local libraries</a:t>
            </a:r>
          </a:p>
          <a:p>
            <a:pPr eaLnBrk="1" hangingPunct="1"/>
            <a:r>
              <a:rPr lang="en-US" altLang="en-US" dirty="0"/>
              <a:t>Help libraries cooperate with each other and with other agencies</a:t>
            </a:r>
          </a:p>
          <a:p>
            <a:pPr eaLnBrk="1" hangingPunct="1"/>
            <a:r>
              <a:rPr lang="en-US" altLang="en-US" dirty="0"/>
              <a:t>Provide “background” services to free up local staff time for public service</a:t>
            </a:r>
          </a:p>
          <a:p>
            <a:pPr eaLnBrk="1" hangingPunct="1"/>
            <a:r>
              <a:rPr lang="en-US" altLang="en-US" dirty="0"/>
              <a:t>Advocate for library services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Legal Context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/>
              <a:t>Chap. 43, Wisc. Stats.</a:t>
            </a:r>
          </a:p>
          <a:p>
            <a:pPr eaLnBrk="1" hangingPunct="1"/>
            <a:r>
              <a:rPr lang="en-US" altLang="en-US" sz="2800"/>
              <a:t>County Resolutions of Establishment  </a:t>
            </a:r>
          </a:p>
          <a:p>
            <a:pPr eaLnBrk="1" hangingPunct="1"/>
            <a:r>
              <a:rPr lang="en-US" altLang="en-US" sz="2800"/>
              <a:t>Member Library Agreement with each library.</a:t>
            </a:r>
          </a:p>
          <a:p>
            <a:pPr eaLnBrk="1" hangingPunct="1"/>
            <a:r>
              <a:rPr lang="en-US" altLang="en-US" sz="2800"/>
              <a:t>County Agreements with Winnefox (5-year)</a:t>
            </a:r>
          </a:p>
          <a:p>
            <a:pPr eaLnBrk="1" hangingPunct="1"/>
            <a:r>
              <a:rPr lang="en-US" altLang="en-US" sz="2800"/>
              <a:t>Resource Library Contract with Oshkosh Public Library (annual)</a:t>
            </a:r>
          </a:p>
          <a:p>
            <a:pPr eaLnBrk="1" hangingPunct="1"/>
            <a:r>
              <a:rPr lang="en-US" altLang="en-US" sz="2800"/>
              <a:t>Contractual Services Agreement with Oshkosh Public Library (annual)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Winnefox Funding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dirty="0"/>
              <a:t>State System Aid through the Department of Public Instruction (DPI) </a:t>
            </a:r>
          </a:p>
          <a:p>
            <a:pPr lvl="1" eaLnBrk="1" hangingPunct="1"/>
            <a:r>
              <a:rPr lang="en-US" altLang="en-US" sz="2400" dirty="0"/>
              <a:t>2012 funding was a reduction of 10% from 2011</a:t>
            </a:r>
          </a:p>
          <a:p>
            <a:pPr lvl="1" eaLnBrk="1" hangingPunct="1"/>
            <a:r>
              <a:rPr lang="en-US" altLang="en-US" sz="2400" dirty="0"/>
              <a:t>Increase in 2018 &amp; 2019 for special projects</a:t>
            </a:r>
          </a:p>
          <a:p>
            <a:pPr eaLnBrk="1" hangingPunct="1"/>
            <a:r>
              <a:rPr lang="en-US" altLang="en-US" sz="2800" dirty="0"/>
              <a:t>Member libraries for automation</a:t>
            </a:r>
          </a:p>
          <a:p>
            <a:pPr eaLnBrk="1" hangingPunct="1"/>
            <a:r>
              <a:rPr lang="en-US" altLang="en-US" sz="2800" dirty="0"/>
              <a:t>Green Lake, Marquette, &amp; Waushara Counties for Winnefox Cooperative Technical Services (WCTS)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Winnefox Governance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/>
              <a:t>23 member board of Trustees</a:t>
            </a:r>
          </a:p>
          <a:p>
            <a:pPr lvl="1" eaLnBrk="1" hangingPunct="1"/>
            <a:r>
              <a:rPr lang="en-US" altLang="en-US"/>
              <a:t>Winnebago County:  10</a:t>
            </a:r>
          </a:p>
          <a:p>
            <a:pPr lvl="1" eaLnBrk="1" hangingPunct="1"/>
            <a:r>
              <a:rPr lang="en-US" altLang="en-US"/>
              <a:t>Fond du Lac County:  7</a:t>
            </a:r>
          </a:p>
          <a:p>
            <a:pPr lvl="1" eaLnBrk="1" hangingPunct="1"/>
            <a:r>
              <a:rPr lang="en-US" altLang="en-US"/>
              <a:t>Green Lake County:	  2</a:t>
            </a:r>
          </a:p>
          <a:p>
            <a:pPr lvl="1" eaLnBrk="1" hangingPunct="1"/>
            <a:r>
              <a:rPr lang="en-US" altLang="en-US"/>
              <a:t>Marquette County:  2</a:t>
            </a:r>
          </a:p>
          <a:p>
            <a:pPr lvl="1" eaLnBrk="1" hangingPunct="1"/>
            <a:r>
              <a:rPr lang="en-US" altLang="en-US"/>
              <a:t>Waushara County:  2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State Statutes require that representation be proportionate to population. 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One trustee from each county is a county board member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LSshadelowerright">
  <a:themeElements>
    <a:clrScheme name="WLSshadelowerrigh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LSshadelowerrigh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LSshadelowerrigh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LSshadelowerrigh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LSshadelowerrigh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LSshadelowerrigh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LSshadelowerrigh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LSshadelowerrigh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LSshadelowerrigh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Settings\nichols\Application Data\Microsoft\Templates\WLSshadelowerright.pot</Template>
  <TotalTime>10551</TotalTime>
  <Words>824</Words>
  <Application>Microsoft Office PowerPoint</Application>
  <PresentationFormat>On-screen Show (4:3)</PresentationFormat>
  <Paragraphs>146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Times New Roman</vt:lpstr>
      <vt:lpstr>WLSshadelowerright</vt:lpstr>
      <vt:lpstr>Winnefox Library System</vt:lpstr>
      <vt:lpstr> 16 Public Library Systems</vt:lpstr>
      <vt:lpstr>Winnefox History</vt:lpstr>
      <vt:lpstr>Winnefox Library System</vt:lpstr>
      <vt:lpstr>Winnefox Library System</vt:lpstr>
      <vt:lpstr>Winnefox Mission</vt:lpstr>
      <vt:lpstr>Winnefox Legal Context</vt:lpstr>
      <vt:lpstr>Winnefox Funding</vt:lpstr>
      <vt:lpstr>Winnefox Governance</vt:lpstr>
      <vt:lpstr>Winnefox – Four Main  Service/Funding Programs</vt:lpstr>
      <vt:lpstr>Winnefox Service Programs Mandated Services –43.24(2)</vt:lpstr>
      <vt:lpstr>Winnefox Service Programs Mandated Services –43.24(2)</vt:lpstr>
      <vt:lpstr>Winnefox Service Programs Non-Mandated Services</vt:lpstr>
      <vt:lpstr>Winnefox Service Programs – $885,885 State Aids in 2018 </vt:lpstr>
      <vt:lpstr>Special Project Funds</vt:lpstr>
      <vt:lpstr>Winnefox Service Programs—Overdrive</vt:lpstr>
      <vt:lpstr>County Planning</vt:lpstr>
      <vt:lpstr>PowerPoint Presentation</vt:lpstr>
      <vt:lpstr>Winnefox Technology Services</vt:lpstr>
      <vt:lpstr>Winnefox Technology Services</vt:lpstr>
      <vt:lpstr>PowerPoint Presentation</vt:lpstr>
      <vt:lpstr>Winnefox Cooperative Technical Services (WCTS)</vt:lpstr>
      <vt:lpstr>PowerPoint Presentation</vt:lpstr>
      <vt:lpstr>PowerPoint Presentation</vt:lpstr>
      <vt:lpstr>Winnefox Trustee Manual</vt:lpstr>
      <vt:lpstr>PowerPoint Presentation</vt:lpstr>
      <vt:lpstr>PowerPoint Presentation</vt:lpstr>
      <vt:lpstr>PowerPoint Presentation</vt:lpstr>
      <vt:lpstr>New Directions for System Services</vt:lpstr>
      <vt:lpstr>PowerPoint Presentation</vt:lpstr>
    </vt:vector>
  </TitlesOfParts>
  <Company>Winnefox Library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Winnefox Library System</dc:title>
  <dc:creator>John Nichols</dc:creator>
  <cp:lastModifiedBy>Marcy Cannon</cp:lastModifiedBy>
  <cp:revision>175</cp:revision>
  <cp:lastPrinted>2017-03-28T20:21:32Z</cp:lastPrinted>
  <dcterms:created xsi:type="dcterms:W3CDTF">2003-03-04T19:04:53Z</dcterms:created>
  <dcterms:modified xsi:type="dcterms:W3CDTF">2018-07-24T16:02:47Z</dcterms:modified>
</cp:coreProperties>
</file>